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jxvk0nUeWGKYdCmLG4SEvgUu96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92"/>
  </p:normalViewPr>
  <p:slideViewPr>
    <p:cSldViewPr snapToGrid="0">
      <p:cViewPr varScale="1">
        <p:scale>
          <a:sx n="114" d="100"/>
          <a:sy n="114" d="100"/>
        </p:scale>
        <p:origin x="57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1" u="none" strike="noStrike" cap="non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" name="Google Shape;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" name="Google Shape;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" name="Google Shape;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" name="Google Shape;5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926B34B4-FF3C-3840-5F44-14BAB5238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E6BEB75F-2E2E-75C1-685D-EFF6B431D8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062E99E2-C214-8D5E-06DE-824B934B51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50102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EE908FF5-5E23-51C4-E1A5-599EF3146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B964E5AD-2D0E-FAE7-1CD0-DB5D927C16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92890A36-FC85-6231-13F8-E6CF48B29F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81523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9EDF27F2-691D-1C20-0865-99AC22EC1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A6695C02-E483-04B8-B06C-D35B1A7E57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DA569A6C-375F-6960-2C00-27FACA0D82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8621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f9642d245e_0_30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2f9642d245e_0_30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g2f9642d245e_0_30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599125" y="1143000"/>
            <a:ext cx="10983275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Char char="–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1828800" y="6511262"/>
            <a:ext cx="298779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©Caltech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0"/>
          <p:cNvSpPr/>
          <p:nvPr/>
        </p:nvSpPr>
        <p:spPr>
          <a:xfrm>
            <a:off x="7315200" y="6478252"/>
            <a:ext cx="398780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https://ctme.caltech.edu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4366" y="6446487"/>
            <a:ext cx="1214434" cy="293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972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624">
          <p15:clr>
            <a:srgbClr val="F26B43"/>
          </p15:clr>
        </p15:guide>
        <p15:guide id="5" pos="352">
          <p15:clr>
            <a:srgbClr val="F26B43"/>
          </p15:clr>
        </p15:guide>
        <p15:guide id="6" orient="horz" pos="3960">
          <p15:clr>
            <a:srgbClr val="F26B43"/>
          </p15:clr>
        </p15:guide>
        <p15:guide id="7" pos="3840">
          <p15:clr>
            <a:srgbClr val="F26B43"/>
          </p15:clr>
        </p15:guide>
        <p15:guide id="8" pos="72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ishkashya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linkedin.com/in/hkashya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2090304" y="2031973"/>
            <a:ext cx="7510896" cy="10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IN" sz="3200" b="0" i="0" u="none" strike="noStrike" dirty="0">
                <a:effectLst/>
              </a:rPr>
              <a:t>Advanced Topics in Generative Models</a:t>
            </a:r>
            <a:br>
              <a:rPr lang="en-IN" sz="3200" b="0" i="0" u="none" strike="noStrike" dirty="0">
                <a:solidFill>
                  <a:srgbClr val="000000"/>
                </a:solidFill>
                <a:effectLst/>
              </a:rPr>
            </a:br>
            <a:endParaRPr lang="en-IN" sz="36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br>
              <a:rPr lang="en-US" sz="3600" dirty="0"/>
            </a:br>
            <a:endParaRPr sz="3600" dirty="0"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1146827" y="3039066"/>
            <a:ext cx="8751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Harish Kashyap: </a:t>
            </a:r>
            <a:r>
              <a:rPr lang="en-US" dirty="0" err="1"/>
              <a:t>harish@pandita.ai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4935200" y="8681683"/>
            <a:ext cx="1083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75166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Harish Kashyap: </a:t>
            </a:r>
            <a:r>
              <a:rPr lang="en-US" dirty="0" err="1"/>
              <a:t>harish@pandita.ai</a:t>
            </a:r>
            <a:endParaRPr dirty="0"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4294967295"/>
          </p:nvPr>
        </p:nvSpPr>
        <p:spPr>
          <a:xfrm>
            <a:off x="415600" y="1536633"/>
            <a:ext cx="8751663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rmAutofit fontScale="92500"/>
          </a:bodyPr>
          <a:lstStyle/>
          <a:p>
            <a:pPr marL="225425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An Entrepreneur and </a:t>
            </a:r>
            <a:r>
              <a:rPr lang="en-US"/>
              <a:t>an AI SME </a:t>
            </a:r>
            <a:r>
              <a:rPr lang="en-US" dirty="0"/>
              <a:t>in machine learning, robotics, big data, Gen AI and signal processing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Over a decade of experience as a researcher across various industries, including Amazon Robotics, KLA </a:t>
            </a:r>
            <a:r>
              <a:rPr lang="en-US" dirty="0" err="1"/>
              <a:t>Tencor</a:t>
            </a:r>
            <a:r>
              <a:rPr lang="en-US" dirty="0"/>
              <a:t> and BBN Technologies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Career highlights include leading the development of AI-driven algorithms that interact with robotic systems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Founder of two companies: Mysuru Consulting Group(MCG) and Pandita AI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GitHub: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https://github.com/harishkashyap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LinkedIn: 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https://www.linkedin.com/in/hkashyap/</a:t>
            </a:r>
            <a:endParaRPr dirty="0"/>
          </a:p>
          <a:p>
            <a:pPr marL="225425" marR="0" lvl="0" indent="-82063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sz="2000" dirty="0"/>
          </a:p>
          <a:p>
            <a:pPr marL="225425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14164" y="185319"/>
            <a:ext cx="2362135" cy="223576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IN" sz="2400" b="1" i="0" u="none" strike="noStrike" dirty="0">
                <a:effectLst/>
              </a:rPr>
              <a:t>Neural Radiance Fields (</a:t>
            </a:r>
            <a:r>
              <a:rPr lang="en-IN" sz="2400" b="1" i="0" u="none" strike="noStrike" dirty="0" err="1">
                <a:effectLst/>
              </a:rPr>
              <a:t>NeRFs</a:t>
            </a:r>
            <a:r>
              <a:rPr lang="en-IN" sz="2400" b="1" i="0" u="none" strike="noStrike" dirty="0">
                <a:effectLst/>
              </a:rPr>
              <a:t>)</a:t>
            </a:r>
            <a:endParaRPr lang="en-IN" sz="2400" b="1" dirty="0"/>
          </a:p>
        </p:txBody>
      </p:sp>
      <p:sp>
        <p:nvSpPr>
          <p:cNvPr id="50" name="Google Shape;50;p19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400"/>
          </a:p>
        </p:txBody>
      </p:sp>
      <p:sp>
        <p:nvSpPr>
          <p:cNvPr id="51" name="Google Shape;51;p19"/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What are Generative Models?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Machine learning models that generate new data similar to the training data.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Applications: Image generation, video synthesis, 3D modeling.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0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What is Neural Radiance Fields (</a:t>
            </a:r>
            <a:r>
              <a:rPr lang="en-US" b="1" i="0" u="none" strike="noStrike" cap="none" dirty="0" err="1">
                <a:solidFill>
                  <a:schemeClr val="accent3"/>
                </a:solidFill>
              </a:rPr>
              <a:t>NeRFs</a:t>
            </a:r>
            <a:r>
              <a:rPr lang="en-US" b="1" i="0" u="none" strike="noStrike" cap="none" dirty="0">
                <a:solidFill>
                  <a:schemeClr val="accent3"/>
                </a:solidFill>
              </a:rPr>
              <a:t>)?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A state-of-the-art technique for generating 3D scenes and novel views.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Key Features: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High-quality 3D reconstruction.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Novel view synthesis from sparse input images.</a:t>
            </a:r>
          </a:p>
        </p:txBody>
      </p:sp>
      <p:pic>
        <p:nvPicPr>
          <p:cNvPr id="3" name="Picture 2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9D8E3C9A-25D8-3452-C43D-2D7A397E4F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204" r="2" b="7610"/>
          <a:stretch/>
        </p:blipFill>
        <p:spPr>
          <a:xfrm>
            <a:off x="6311900" y="1181100"/>
            <a:ext cx="5295900" cy="4352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 fontScale="90000"/>
          </a:bodyPr>
          <a:lstStyle/>
          <a:p>
            <a:r>
              <a:rPr lang="en-IN" sz="2700" b="1" i="0" u="none" strike="noStrike" dirty="0">
                <a:effectLst/>
              </a:rPr>
              <a:t>Idea of </a:t>
            </a:r>
            <a:r>
              <a:rPr lang="en-IN" sz="2700" b="1" i="0" u="none" strike="noStrike" dirty="0" err="1">
                <a:effectLst/>
              </a:rPr>
              <a:t>NeRF</a:t>
            </a:r>
            <a:br>
              <a:rPr lang="en-IN" sz="1300" b="1" i="0" u="none" strike="noStrike" dirty="0">
                <a:effectLst/>
              </a:rPr>
            </a:br>
            <a:endParaRPr lang="en-IN" sz="1300" dirty="0"/>
          </a:p>
        </p:txBody>
      </p:sp>
      <p:sp>
        <p:nvSpPr>
          <p:cNvPr id="59" name="Google Shape;59;p20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400"/>
          </a:p>
        </p:txBody>
      </p:sp>
      <p:sp>
        <p:nvSpPr>
          <p:cNvPr id="60" name="Google Shape;60;p20"/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  <a:effectLst/>
              </a:rPr>
              <a:t>Input to </a:t>
            </a:r>
            <a:r>
              <a:rPr lang="en-US" sz="1500" b="1" i="0" u="none" strike="noStrike" cap="none" dirty="0" err="1">
                <a:solidFill>
                  <a:schemeClr val="accent3"/>
                </a:solidFill>
                <a:effectLst/>
              </a:rPr>
              <a:t>NeRF</a:t>
            </a:r>
            <a:r>
              <a:rPr lang="en-US" sz="1500" b="1" i="0" u="none" strike="noStrike" cap="none" dirty="0">
                <a:solidFill>
                  <a:schemeClr val="accent3"/>
                </a:solidFill>
                <a:effectLst/>
              </a:rPr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Spatial Location (x, y, z): 3D position in space.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Viewing Direction : Angle of observation.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 sz="1500" b="1" i="0" u="none" strike="noStrike" cap="none" dirty="0">
              <a:solidFill>
                <a:schemeClr val="accent3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  <a:effectLst/>
              </a:rPr>
              <a:t>Output from </a:t>
            </a:r>
            <a:r>
              <a:rPr lang="en-US" sz="1500" b="1" i="0" u="none" strike="noStrike" cap="none" dirty="0" err="1">
                <a:solidFill>
                  <a:schemeClr val="accent3"/>
                </a:solidFill>
                <a:effectLst/>
              </a:rPr>
              <a:t>NeRF</a:t>
            </a:r>
            <a:r>
              <a:rPr lang="en-US" sz="1500" b="1" i="0" u="none" strike="noStrike" cap="none" dirty="0">
                <a:solidFill>
                  <a:schemeClr val="accent3"/>
                </a:solidFill>
                <a:effectLst/>
              </a:rPr>
              <a:t>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Color (R, G, B): RGB values for rendering.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Density (</a:t>
            </a:r>
            <a:r>
              <a:rPr lang="en-US" sz="1500" b="0" i="0" u="none" strike="noStrike" cap="none" dirty="0" err="1">
                <a:solidFill>
                  <a:schemeClr val="accent3"/>
                </a:solidFill>
                <a:effectLst/>
              </a:rPr>
              <a:t>σ</a:t>
            </a: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): Light absorption at the location.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endParaRPr lang="en-US" sz="1500" b="1" i="0" u="none" strike="noStrike" cap="none" dirty="0">
              <a:solidFill>
                <a:schemeClr val="accent3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  <a:effectLst/>
              </a:rPr>
              <a:t>Mechanism: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Fully connected neural network maps inputs to outputs.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  <a:effectLst/>
              </a:rPr>
              <a:t>Trained to minimize rendering loss for accurate scene reproduction.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700" b="0" i="0" u="none" strike="noStrike" cap="none" dirty="0">
              <a:solidFill>
                <a:schemeClr val="accent3"/>
              </a:solidFill>
            </a:endParaRPr>
          </a:p>
        </p:txBody>
      </p:sp>
      <p:sp>
        <p:nvSpPr>
          <p:cNvPr id="58" name="Google Shape;58;p20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  <p:pic>
        <p:nvPicPr>
          <p:cNvPr id="7" name="Picture 6" descr="A diagram of a network&#10;&#10;Description automatically generated">
            <a:extLst>
              <a:ext uri="{FF2B5EF4-FFF2-40B4-BE49-F238E27FC236}">
                <a16:creationId xmlns:a16="http://schemas.microsoft.com/office/drawing/2014/main" id="{7E097B86-0DFA-A40E-8CBC-4DCEC78A91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025" y="990601"/>
            <a:ext cx="5978320" cy="43047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 dirty="0">
                <a:effectLst/>
              </a:rPr>
              <a:t>Applications of </a:t>
            </a:r>
            <a:r>
              <a:rPr lang="en-IN" b="1" i="0" u="none" strike="noStrike" dirty="0" err="1">
                <a:effectLst/>
              </a:rPr>
              <a:t>NeRF</a:t>
            </a:r>
            <a:endParaRPr lang="en-IN" b="1" dirty="0"/>
          </a:p>
        </p:txBody>
      </p:sp>
      <p:sp>
        <p:nvSpPr>
          <p:cNvPr id="68" name="Google Shape;68;p21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400"/>
          </a:p>
        </p:txBody>
      </p:sp>
      <p:sp>
        <p:nvSpPr>
          <p:cNvPr id="69" name="Google Shape;69;p21"/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</a:rPr>
              <a:t>3D Scene Reconstruction: </a:t>
            </a:r>
            <a:r>
              <a:rPr lang="en-US" sz="1500" b="0" i="0" u="none" strike="noStrike" cap="none" dirty="0">
                <a:solidFill>
                  <a:schemeClr val="accent3"/>
                </a:solidFill>
              </a:rPr>
              <a:t>Applications: Cultural heritage preservation, architecture, urban planning.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</a:rPr>
              <a:t>Example: Detailed reconstructions of historical sites for virtual access.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b="0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</a:rPr>
              <a:t>Novel View Synthesis: </a:t>
            </a:r>
            <a:r>
              <a:rPr lang="en-US" sz="1500" b="0" i="0" u="none" strike="noStrike" cap="none" dirty="0">
                <a:solidFill>
                  <a:schemeClr val="accent3"/>
                </a:solidFill>
              </a:rPr>
              <a:t>Generate realistic views from sparse input images.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</a:rPr>
              <a:t>Applications: Immersive gaming, photo tours, and virtual tourism.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500" b="0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500" b="1" i="0" u="none" strike="noStrike" cap="none" dirty="0">
                <a:solidFill>
                  <a:schemeClr val="accent3"/>
                </a:solidFill>
              </a:rPr>
              <a:t>Industry Use Cases: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</a:rPr>
              <a:t>Matterport: Virtual property walkthroughs​.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</a:rPr>
              <a:t>Robotics: Autonomous robots navigating with     3D environmental mapping.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500" b="0" i="0" u="none" strike="noStrike" cap="none" dirty="0">
                <a:solidFill>
                  <a:schemeClr val="accent3"/>
                </a:solidFill>
              </a:rPr>
              <a:t>E-commerce: Realistic 3D product visualization.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700" b="0" i="0" u="none" strike="noStrike" cap="none" dirty="0">
              <a:solidFill>
                <a:schemeClr val="accent3"/>
              </a:solidFill>
            </a:endParaRPr>
          </a:p>
        </p:txBody>
      </p:sp>
      <p:pic>
        <p:nvPicPr>
          <p:cNvPr id="3" name="Picture 2" descr="A diagram of a building&#10;&#10;Description automatically generated with medium confidence">
            <a:extLst>
              <a:ext uri="{FF2B5EF4-FFF2-40B4-BE49-F238E27FC236}">
                <a16:creationId xmlns:a16="http://schemas.microsoft.com/office/drawing/2014/main" id="{20BAEE3D-7985-6C33-6B26-60EE1BD680C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0707" r="2" b="7107"/>
          <a:stretch/>
        </p:blipFill>
        <p:spPr>
          <a:xfrm>
            <a:off x="6276025" y="1181100"/>
            <a:ext cx="5295900" cy="435254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/>
              <a:t>Title of the Module</a:t>
            </a:r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C870C8AF-9B2F-F04B-4912-A868C3609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549FBDD3-0EC2-EA0E-C0BA-18A0A1DEF9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 dirty="0">
                <a:effectLst/>
              </a:rPr>
              <a:t>Volume Rendering in </a:t>
            </a:r>
            <a:r>
              <a:rPr lang="en-IN" b="1" i="0" u="none" strike="noStrike" dirty="0" err="1">
                <a:effectLst/>
              </a:rPr>
              <a:t>NeRF</a:t>
            </a:r>
            <a:endParaRPr lang="en-IN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751A32A2-2AF7-8DEC-FE87-32CCCB0CD3E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9F21CB0D-E725-5B50-B54F-474204EEAF26}"/>
              </a:ext>
            </a:extLst>
          </p:cNvPr>
          <p:cNvSpPr txBox="1"/>
          <p:nvPr/>
        </p:nvSpPr>
        <p:spPr>
          <a:xfrm>
            <a:off x="599125" y="990600"/>
            <a:ext cx="5295900" cy="5353050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Purpose:</a:t>
            </a:r>
            <a:endParaRPr lang="en-US" b="0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Converts density (</a:t>
            </a:r>
            <a:r>
              <a:rPr lang="en-US" b="0" i="0" u="none" strike="noStrike" cap="none" dirty="0" err="1">
                <a:solidFill>
                  <a:schemeClr val="accent3"/>
                </a:solidFill>
              </a:rPr>
              <a:t>σ</a:t>
            </a:r>
            <a:r>
              <a:rPr lang="en-US" b="0" i="0" u="none" strike="noStrike" cap="none" dirty="0">
                <a:solidFill>
                  <a:schemeClr val="accent3"/>
                </a:solidFill>
              </a:rPr>
              <a:t>) and color (R,G,B) predictions into photo-realistic images.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Integrates values along rays for continuous scene rendering.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Key Steps: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Ray Casting: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Rays are projected through the 3D volume, defined by spatial location (</a:t>
            </a:r>
            <a:r>
              <a:rPr lang="en-US" b="0" i="0" u="none" strike="noStrike" cap="none" dirty="0" err="1">
                <a:solidFill>
                  <a:schemeClr val="accent3"/>
                </a:solidFill>
              </a:rPr>
              <a:t>x,y,z</a:t>
            </a:r>
            <a:r>
              <a:rPr lang="en-US" b="0" i="0" u="none" strike="noStrike" cap="none" dirty="0">
                <a:solidFill>
                  <a:schemeClr val="accent3"/>
                </a:solidFill>
              </a:rPr>
              <a:t>) and viewing direction (</a:t>
            </a:r>
            <a:r>
              <a:rPr lang="en-US" b="0" i="0" u="none" strike="noStrike" cap="none" dirty="0" err="1">
                <a:solidFill>
                  <a:schemeClr val="accent3"/>
                </a:solidFill>
              </a:rPr>
              <a:t>θ,φ</a:t>
            </a:r>
            <a:r>
              <a:rPr lang="en-US" b="0" i="0" u="none" strike="noStrike" cap="none" dirty="0">
                <a:solidFill>
                  <a:schemeClr val="accent3"/>
                </a:solidFill>
              </a:rPr>
              <a:t>).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Sampling: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At discrete points along each ray, </a:t>
            </a:r>
            <a:r>
              <a:rPr lang="en-US" b="0" i="0" u="none" strike="noStrike" cap="none" dirty="0" err="1">
                <a:solidFill>
                  <a:schemeClr val="accent3"/>
                </a:solidFill>
              </a:rPr>
              <a:t>NeRF</a:t>
            </a:r>
            <a:r>
              <a:rPr lang="en-US" b="0" i="0" u="none" strike="noStrike" cap="none" dirty="0">
                <a:solidFill>
                  <a:schemeClr val="accent3"/>
                </a:solidFill>
              </a:rPr>
              <a:t> predicts density (</a:t>
            </a:r>
            <a:r>
              <a:rPr lang="en-US" b="0" i="0" u="none" strike="noStrike" cap="none" dirty="0" err="1">
                <a:solidFill>
                  <a:schemeClr val="accent3"/>
                </a:solidFill>
              </a:rPr>
              <a:t>σ</a:t>
            </a:r>
            <a:r>
              <a:rPr lang="en-US" b="0" i="0" u="none" strike="noStrike" cap="none" dirty="0">
                <a:solidFill>
                  <a:schemeClr val="accent3"/>
                </a:solidFill>
              </a:rPr>
              <a:t>) and color (R,G,B).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Integration: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AutoNum type="arabicPeriod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Accumulated density and color values along the ray form the pixel color.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Key Properties:</a:t>
            </a:r>
            <a:endParaRPr lang="en-US" b="0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Handles occlusion and transparency in scenes.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Differentiable rendering ensures gradients optimize the neural network during training.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Applications: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Realistic rendering for sparse input views.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Generates novel perspectives with seamless transitions.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200" b="0" i="0" u="none" strike="noStrike" cap="none" dirty="0">
              <a:solidFill>
                <a:schemeClr val="accent3"/>
              </a:solidFill>
            </a:endParaRPr>
          </a:p>
        </p:txBody>
      </p:sp>
      <p:pic>
        <p:nvPicPr>
          <p:cNvPr id="6" name="Picture 5" descr="A close-up of a camera&#10;&#10;Description automatically generated">
            <a:extLst>
              <a:ext uri="{FF2B5EF4-FFF2-40B4-BE49-F238E27FC236}">
                <a16:creationId xmlns:a16="http://schemas.microsoft.com/office/drawing/2014/main" id="{8DCBCE89-2E8A-3DAD-B0F7-352F2E084D3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813" r="2" b="2"/>
          <a:stretch/>
        </p:blipFill>
        <p:spPr>
          <a:xfrm>
            <a:off x="6276025" y="1181100"/>
            <a:ext cx="5295900" cy="435254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9AC286C-8CA5-A9E4-BF78-CCD22976E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2651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710FC8D2-3E4F-5B98-0775-7CEFFCA61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27614DED-CD03-3960-EE42-7A0083F0B8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>
                <a:effectLst/>
              </a:rPr>
              <a:t>Positional Encoding in </a:t>
            </a:r>
            <a:r>
              <a:rPr lang="en-IN" b="1" i="0" u="none" strike="noStrike" err="1">
                <a:effectLst/>
              </a:rPr>
              <a:t>NeRF</a:t>
            </a:r>
            <a:endParaRPr lang="en-IN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E1680F76-0907-4412-7CEA-3481DFCFEB4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385A492E-4537-8AC1-2024-B9A41010D40D}"/>
              </a:ext>
            </a:extLst>
          </p:cNvPr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  <a:effectLst/>
              </a:rPr>
              <a:t>Why Positional Encoding?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Neural networks struggle with high-frequency details in low-dimensional inputs.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Positional encoding maps inputs to a higher-dimensional space to address this limitation.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  <a:effectLst/>
              </a:rPr>
              <a:t>How It Works: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Applies sinusoidal functions to spatial locations (</a:t>
            </a:r>
            <a:r>
              <a:rPr lang="en-US" b="0" i="0" u="none" strike="noStrike" cap="none" dirty="0" err="1">
                <a:solidFill>
                  <a:schemeClr val="accent3"/>
                </a:solidFill>
                <a:effectLst/>
              </a:rPr>
              <a:t>x,y,z</a:t>
            </a: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) and viewing directions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  <a:effectLst/>
              </a:rPr>
              <a:t>Key Benefits: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Captures sharp edges and textures for better 3D reconstruction.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Reduces blurring and artifacts in synthesized views.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Improves overall scene realism.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  <a:effectLst/>
              </a:rPr>
              <a:t>Impact: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Makes </a:t>
            </a:r>
            <a:r>
              <a:rPr lang="en-US" b="0" i="0" u="none" strike="noStrike" cap="none" dirty="0" err="1">
                <a:solidFill>
                  <a:schemeClr val="accent3"/>
                </a:solidFill>
                <a:effectLst/>
              </a:rPr>
              <a:t>NeRF</a:t>
            </a: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 scalable for complex and high-resolution 3D scenes.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  <a:effectLst/>
              </a:rPr>
              <a:t>Enables photo-realistic rendering for applications like VR/AR.</a:t>
            </a:r>
          </a:p>
        </p:txBody>
      </p:sp>
      <p:pic>
        <p:nvPicPr>
          <p:cNvPr id="5" name="Picture 4" descr="A diagram of a complex cube with a few squares&#10;&#10;Description automatically generated with medium confidence">
            <a:extLst>
              <a:ext uri="{FF2B5EF4-FFF2-40B4-BE49-F238E27FC236}">
                <a16:creationId xmlns:a16="http://schemas.microsoft.com/office/drawing/2014/main" id="{49B98D28-5734-0933-6D17-476E1BA0F6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7813" r="2" b="2"/>
          <a:stretch/>
        </p:blipFill>
        <p:spPr>
          <a:xfrm>
            <a:off x="6276025" y="1181100"/>
            <a:ext cx="5295900" cy="435254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84FB5DC-1234-3C64-90CB-F5DF7A247AD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01189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E58C1C4E-3868-CC48-6842-8F7C64D77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A644FF39-6197-3BA7-457D-64FD52AA2B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>
                <a:effectLst/>
              </a:rPr>
              <a:t>Challenges and Future Directions for </a:t>
            </a:r>
            <a:r>
              <a:rPr lang="en-IN" b="1" i="0" u="none" strike="noStrike" err="1">
                <a:effectLst/>
              </a:rPr>
              <a:t>NeRF</a:t>
            </a:r>
            <a:endParaRPr lang="en-IN" b="1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105EBDAB-95A1-62C6-C014-864D562260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8B39EFF5-3D60-57B6-A1A2-9F8E58037337}"/>
              </a:ext>
            </a:extLst>
          </p:cNvPr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Challenges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High Computational Costs: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 Intensive training and rendering demands.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Static Scene Limitations: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Struggles with dynamic objects and temporal changes.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Scalability Issues: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High memory requirements for large-scale environments.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Rendering Speed: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Slow performance for real-time applications.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300" b="0" i="0" u="none" strike="noStrike" cap="none" dirty="0">
              <a:solidFill>
                <a:schemeClr val="accent3"/>
              </a:solidFill>
              <a:effectLst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Future Directions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Efficiency: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Real-time </a:t>
            </a:r>
            <a:r>
              <a:rPr lang="en-US" sz="1300" b="0" i="0" u="none" strike="noStrike" cap="none" dirty="0" err="1">
                <a:solidFill>
                  <a:schemeClr val="accent3"/>
                </a:solidFill>
                <a:effectLst/>
              </a:rPr>
              <a:t>NeRF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 (e.g., </a:t>
            </a:r>
            <a:r>
              <a:rPr lang="en-US" sz="1300" b="0" i="0" u="none" strike="noStrike" cap="none" dirty="0" err="1">
                <a:solidFill>
                  <a:schemeClr val="accent3"/>
                </a:solidFill>
                <a:effectLst/>
              </a:rPr>
              <a:t>FastNeRF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, </a:t>
            </a:r>
            <a:r>
              <a:rPr lang="en-US" sz="1300" b="0" i="0" u="none" strike="noStrike" cap="none" dirty="0" err="1">
                <a:solidFill>
                  <a:schemeClr val="accent3"/>
                </a:solidFill>
                <a:effectLst/>
              </a:rPr>
              <a:t>PlenOctrees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) for interactive rendering.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Dynamic Scenes: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Extensions for moving objects and video synthesis.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Scalability: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Handling large environments with models like </a:t>
            </a:r>
            <a:r>
              <a:rPr lang="en-US" sz="1300" b="0" i="0" u="none" strike="noStrike" cap="none" dirty="0" err="1">
                <a:solidFill>
                  <a:schemeClr val="accent3"/>
                </a:solidFill>
                <a:effectLst/>
              </a:rPr>
              <a:t>Mip-NeRF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sz="1300" b="1" i="0" u="none" strike="noStrike" cap="none" dirty="0">
                <a:solidFill>
                  <a:schemeClr val="accent3"/>
                </a:solidFill>
                <a:effectLst/>
              </a:rPr>
              <a:t>Applications: </a:t>
            </a:r>
            <a:r>
              <a:rPr lang="en-US" sz="1300" b="0" i="0" u="none" strike="noStrike" cap="none" dirty="0">
                <a:solidFill>
                  <a:schemeClr val="accent3"/>
                </a:solidFill>
                <a:effectLst/>
              </a:rPr>
              <a:t>AR/VR, autonomous systems, and cinematic effects.</a:t>
            </a:r>
          </a:p>
        </p:txBody>
      </p:sp>
      <p:pic>
        <p:nvPicPr>
          <p:cNvPr id="3" name="Picture 2" descr="A screenshot of a computer game&#10;&#10;Description automatically generated">
            <a:extLst>
              <a:ext uri="{FF2B5EF4-FFF2-40B4-BE49-F238E27FC236}">
                <a16:creationId xmlns:a16="http://schemas.microsoft.com/office/drawing/2014/main" id="{C326F4DD-E857-42A6-70BF-885D7343D9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2998" r="2" b="4816"/>
          <a:stretch/>
        </p:blipFill>
        <p:spPr>
          <a:xfrm>
            <a:off x="6276025" y="1181100"/>
            <a:ext cx="5295900" cy="435254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F0F32A3-0C5D-7683-6150-25ECCA5FC9E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46696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1241560"/>
      </p:ext>
    </p:extLst>
  </p:cSld>
  <p:clrMapOvr>
    <a:masterClrMapping/>
  </p:clrMapOvr>
</p:sld>
</file>

<file path=ppt/theme/theme1.xml><?xml version="1.0" encoding="utf-8"?>
<a:theme xmlns:a="http://schemas.openxmlformats.org/drawingml/2006/main" name="NGC theme 2013-08-22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CAC8C8"/>
      </a:lt2>
      <a:accent1>
        <a:srgbClr val="F2D383"/>
      </a:accent1>
      <a:accent2>
        <a:srgbClr val="003B4C"/>
      </a:accent2>
      <a:accent3>
        <a:srgbClr val="003B4C"/>
      </a:accent3>
      <a:accent4>
        <a:srgbClr val="00A1DF"/>
      </a:accent4>
      <a:accent5>
        <a:srgbClr val="FF6C0C"/>
      </a:accent5>
      <a:accent6>
        <a:srgbClr val="F9BE00"/>
      </a:accent6>
      <a:hlink>
        <a:srgbClr val="64645D"/>
      </a:hlink>
      <a:folHlink>
        <a:srgbClr val="64645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708</Words>
  <Application>Microsoft Macintosh PowerPoint</Application>
  <PresentationFormat>Widescreen</PresentationFormat>
  <Paragraphs>98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Noto Sans Symbols</vt:lpstr>
      <vt:lpstr>NGC theme 2013-08-22</vt:lpstr>
      <vt:lpstr>Advanced Topics in Generative Models   </vt:lpstr>
      <vt:lpstr>Harish Kashyap: harish@pandita.ai</vt:lpstr>
      <vt:lpstr>Neural Radiance Fields (NeRFs)</vt:lpstr>
      <vt:lpstr>Idea of NeRF </vt:lpstr>
      <vt:lpstr>Applications of NeRF</vt:lpstr>
      <vt:lpstr>Volume Rendering in NeRF</vt:lpstr>
      <vt:lpstr>Positional Encoding in NeRF</vt:lpstr>
      <vt:lpstr>Challenges and Future Directions for NeRF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Hefner, Rick</dc:creator>
  <cp:lastModifiedBy>Harish Kashyap</cp:lastModifiedBy>
  <cp:revision>2</cp:revision>
  <dcterms:created xsi:type="dcterms:W3CDTF">2024-02-26T19:47:44Z</dcterms:created>
  <dcterms:modified xsi:type="dcterms:W3CDTF">2024-12-21T15:38:39Z</dcterms:modified>
</cp:coreProperties>
</file>